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7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embeddedFontLs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AC7A-D340-4E6A-90AA-2A4E31487DE5}" type="datetimeFigureOut">
              <a:rPr lang="en-AU" smtClean="0"/>
              <a:pPr/>
              <a:t>25/07/2016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8C82A-FF2A-4EA1-BDF3-28D82188290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E341-D7A8-4D7F-938F-0035EFA4E163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E544-5D40-4222-AC58-6DA31D379987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341-ABF6-47A5-8A67-C1C5AB116038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C73A-EDFD-4C87-87AC-691D56D97974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04A5-D873-4E5C-98B3-62B684F5DD99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5B20-B759-4A4E-BE25-14D6A1914589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01C1-6511-437B-A73A-D2C0729CA31A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80D8-474D-4431-9A5F-D12B635728A5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731-355E-499C-9E99-7701974A1BB0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58A8-19E2-426D-AC5F-550B04548A98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22D-001D-4646-A405-4D35A77B0B39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B511-EF3B-44EE-BC75-3944A09C3595}" type="datetime1">
              <a:rPr lang="en-AU" smtClean="0"/>
              <a:pPr/>
              <a:t>25/07/2016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E4AF-C462-4D78-B72E-770F8C9CB4D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1044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Archiving occultation </a:t>
            </a:r>
            <a:br>
              <a:rPr lang="en-A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A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light curves</a:t>
            </a:r>
            <a:endParaRPr lang="en-AU" sz="88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080120"/>
          </a:xfrm>
        </p:spPr>
        <p:txBody>
          <a:bodyPr>
            <a:normAutofit fontScale="92500" lnSpcReduction="20000"/>
          </a:bodyPr>
          <a:lstStyle/>
          <a:p>
            <a:r>
              <a:rPr lang="en-AU" sz="3600" dirty="0" smtClean="0">
                <a:solidFill>
                  <a:schemeClr val="tx2">
                    <a:lumMod val="50000"/>
                  </a:schemeClr>
                </a:solidFill>
              </a:rPr>
              <a:t>Dave Herald</a:t>
            </a:r>
          </a:p>
          <a:p>
            <a:r>
              <a:rPr lang="en-AU" sz="3600" dirty="0" smtClean="0">
                <a:solidFill>
                  <a:schemeClr val="tx2">
                    <a:lumMod val="50000"/>
                  </a:schemeClr>
                </a:solidFill>
              </a:rPr>
              <a:t>Murrumbateman</a:t>
            </a:r>
            <a:endParaRPr lang="en-A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(6)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 important issue with double star observations is to be able to combine multiple measurements to derive a solution for the PA and separation</a:t>
            </a:r>
          </a:p>
          <a:p>
            <a:r>
              <a:rPr lang="en-AU" dirty="0" smtClean="0"/>
              <a:t>There have been several instances where an ‘old’ video recording of a lunar occultation has been measured using modern tools – with the light curve showing a step event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(7)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544616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Recently the Kepler mission came to an end due to the failure of gyroscopes required for pointing the satellite</a:t>
            </a:r>
          </a:p>
          <a:p>
            <a:r>
              <a:rPr lang="en-AU" dirty="0" smtClean="0"/>
              <a:t>However it was determine that the satellite could observe areas of the sky along the ecliptic for about 3 months at a time – using the two remaining gyroscopes in combination with the solar wind</a:t>
            </a:r>
          </a:p>
          <a:p>
            <a:r>
              <a:rPr lang="en-AU" dirty="0" smtClean="0"/>
              <a:t>This mission is called K2</a:t>
            </a:r>
          </a:p>
          <a:p>
            <a:r>
              <a:rPr lang="en-AU" dirty="0" smtClean="0"/>
              <a:t>A researcher involved with K2 noted that occultation light curves of target stars could be very useful when analysing the K2 results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K2 fields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1224136"/>
          </a:xfrm>
        </p:spPr>
        <p:txBody>
          <a:bodyPr/>
          <a:lstStyle/>
          <a:p>
            <a:r>
              <a:rPr lang="en-AU" dirty="0" smtClean="0"/>
              <a:t>The fields observed by K2 continue to expand – but are all located along the ecliptic</a:t>
            </a:r>
          </a:p>
          <a:p>
            <a:pPr>
              <a:buNone/>
            </a:pPr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12</a:t>
            </a:fld>
            <a:endParaRPr lang="en-A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824583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7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Basic principle</a:t>
            </a:r>
            <a:endParaRPr lang="en-AU" sz="72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To maximise the value of the video observations we make, we need to archive the light curves we record</a:t>
            </a:r>
          </a:p>
          <a:p>
            <a:r>
              <a:rPr lang="en-AU" dirty="0" smtClean="0"/>
              <a:t>Archiving makes the light curves available to all for future investigations</a:t>
            </a:r>
          </a:p>
          <a:p>
            <a:r>
              <a:rPr lang="en-AU" dirty="0" smtClean="0"/>
              <a:t>Remember that a light curve that does not show a companion is not proof the star is singular. It may have a companion in an elliptic orbit, and a light curve that does not show a companion may still be useful when determining the orbit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Archiving at </a:t>
            </a:r>
            <a:r>
              <a:rPr lang="en-AU" sz="5400" b="1" dirty="0" err="1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VizieR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VizieR</a:t>
            </a:r>
            <a:r>
              <a:rPr lang="en-AU" dirty="0" smtClean="0"/>
              <a:t> are keen &amp; supportive of us archiving light curves with them</a:t>
            </a:r>
          </a:p>
          <a:p>
            <a:r>
              <a:rPr lang="en-AU" dirty="0" err="1" smtClean="0"/>
              <a:t>VizieR</a:t>
            </a:r>
            <a:r>
              <a:rPr lang="en-AU" dirty="0" smtClean="0"/>
              <a:t> have assisted in developing a format for submitting light curve observations to them</a:t>
            </a:r>
          </a:p>
          <a:p>
            <a:r>
              <a:rPr lang="en-AU" dirty="0" smtClean="0"/>
              <a:t>Process for reporting observations has been made as simple as possible.  I hope!... </a:t>
            </a:r>
          </a:p>
          <a:p>
            <a:r>
              <a:rPr lang="en-AU" dirty="0" smtClean="0"/>
              <a:t>Limovie has been updated to facilitate transferring light curve data to Occult (</a:t>
            </a:r>
            <a:r>
              <a:rPr lang="en-AU" dirty="0" err="1" smtClean="0"/>
              <a:t>Tangra</a:t>
            </a:r>
            <a:r>
              <a:rPr lang="en-AU" dirty="0" smtClean="0"/>
              <a:t> already had the required capability)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- Lunar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AU" dirty="0" smtClean="0"/>
              <a:t>Enter the observation into the OCCULT Lunar Observations editor, in the usual fashion</a:t>
            </a:r>
          </a:p>
          <a:p>
            <a:r>
              <a:rPr lang="en-AU" dirty="0" smtClean="0"/>
              <a:t>After the observation has been entered, make sure the observation entry is highlighted in the Events screen – then click the menu item</a:t>
            </a:r>
            <a:endParaRPr lang="en-AU" dirty="0"/>
          </a:p>
        </p:txBody>
      </p:sp>
      <p:pic>
        <p:nvPicPr>
          <p:cNvPr id="4" name="Picture 3" descr="LightCurve cre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149080"/>
            <a:ext cx="4935659" cy="12961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– Lunar </a:t>
            </a:r>
            <a:r>
              <a:rPr lang="en-A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(2)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808311"/>
          </a:xfrm>
        </p:spPr>
        <p:txBody>
          <a:bodyPr/>
          <a:lstStyle/>
          <a:p>
            <a:r>
              <a:rPr lang="en-AU" dirty="0" smtClean="0"/>
              <a:t>Occult generates all the information required to support the observation</a:t>
            </a:r>
          </a:p>
          <a:p>
            <a:r>
              <a:rPr lang="en-AU" dirty="0" smtClean="0"/>
              <a:t>All you need to do is copy the light curve as a CSV file from Limovie                       or </a:t>
            </a:r>
            <a:r>
              <a:rPr lang="en-AU" dirty="0" err="1" smtClean="0"/>
              <a:t>Tangra</a:t>
            </a:r>
            <a:r>
              <a:rPr lang="en-AU" dirty="0" smtClean="0"/>
              <a:t>,    and paste into the report. </a:t>
            </a:r>
            <a:endParaRPr lang="en-AU" dirty="0"/>
          </a:p>
        </p:txBody>
      </p:sp>
      <p:pic>
        <p:nvPicPr>
          <p:cNvPr id="6" name="Content Placeholder 3" descr="LightCurveLun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20688" y="4293096"/>
            <a:ext cx="11285254" cy="22322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7009" y="2924944"/>
            <a:ext cx="178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29000"/>
            <a:ext cx="1971675" cy="819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Reporting a light curve – Lunar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252736"/>
          </a:xfrm>
        </p:spPr>
        <p:txBody>
          <a:bodyPr/>
          <a:lstStyle/>
          <a:p>
            <a:r>
              <a:rPr lang="en-AU" dirty="0" smtClean="0"/>
              <a:t>Select the start and end of the segment of the light curve to be reported</a:t>
            </a:r>
            <a:endParaRPr lang="en-AU" dirty="0"/>
          </a:p>
        </p:txBody>
      </p:sp>
      <p:pic>
        <p:nvPicPr>
          <p:cNvPr id="4" name="Picture 3" descr="LightCurveSel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2563" y="2204864"/>
            <a:ext cx="6238875" cy="45091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– Lunar </a:t>
            </a:r>
            <a:r>
              <a:rPr lang="en-A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(4)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Click </a:t>
            </a:r>
            <a:r>
              <a:rPr lang="en-AU" i="1" dirty="0" smtClean="0"/>
              <a:t>Save this report </a:t>
            </a:r>
            <a:r>
              <a:rPr lang="en-AU" dirty="0" smtClean="0"/>
              <a:t>to save on your PC</a:t>
            </a:r>
          </a:p>
          <a:p>
            <a:r>
              <a:rPr lang="en-AU" dirty="0" smtClean="0"/>
              <a:t>Periodically, click </a:t>
            </a:r>
            <a:r>
              <a:rPr lang="en-AU" i="1" dirty="0" smtClean="0"/>
              <a:t>Email multiple saved reports</a:t>
            </a:r>
            <a:r>
              <a:rPr lang="en-AU" dirty="0" smtClean="0"/>
              <a:t> to submit them. Occult will periodically remind you. </a:t>
            </a:r>
          </a:p>
          <a:p>
            <a:r>
              <a:rPr lang="en-AU" dirty="0" smtClean="0"/>
              <a:t>Default reminder interval is one month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– Asteroids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/>
          <a:lstStyle/>
          <a:p>
            <a:r>
              <a:rPr lang="en-AU" dirty="0" smtClean="0"/>
              <a:t>From Asteroid Observations tab, click Light curves – Report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This will open the Light Curve report form, with some changes specific to asteroids.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32385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Occultation light curves </a:t>
            </a:r>
            <a:br>
              <a:rPr lang="en-A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A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on VizieR !!!</a:t>
            </a:r>
            <a:endParaRPr lang="en-A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VizieR catalogue:  B/</a:t>
            </a:r>
            <a:r>
              <a:rPr lang="en-AU" sz="3600" dirty="0" err="1" smtClean="0">
                <a:solidFill>
                  <a:schemeClr val="tx2">
                    <a:lumMod val="75000"/>
                  </a:schemeClr>
                </a:solidFill>
              </a:rPr>
              <a:t>occ</a:t>
            </a:r>
            <a:endParaRPr lang="en-A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Can query using Star ID, observer name, and more…</a:t>
            </a:r>
          </a:p>
          <a:p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Can plot, by clicking the </a:t>
            </a:r>
            <a:r>
              <a:rPr lang="en-AU" sz="3600" dirty="0" err="1" smtClean="0">
                <a:solidFill>
                  <a:schemeClr val="tx2">
                    <a:lumMod val="75000"/>
                  </a:schemeClr>
                </a:solidFill>
              </a:rPr>
              <a:t>LCxxx</a:t>
            </a:r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AU" sz="3600" dirty="0" err="1" smtClean="0">
                <a:solidFill>
                  <a:schemeClr val="tx2">
                    <a:lumMod val="75000"/>
                  </a:schemeClr>
                </a:solidFill>
              </a:rPr>
              <a:t>Seq</a:t>
            </a:r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 no.</a:t>
            </a:r>
          </a:p>
          <a:p>
            <a:r>
              <a:rPr lang="en-AU" sz="3600" dirty="0" smtClean="0">
                <a:solidFill>
                  <a:schemeClr val="tx2">
                    <a:lumMod val="75000"/>
                  </a:schemeClr>
                </a:solidFill>
              </a:rPr>
              <a:t>1671 light curves, soon to exceed 2000.</a:t>
            </a:r>
          </a:p>
          <a:p>
            <a:r>
              <a:rPr lang="en-A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 observers are encouraged to submit light curves for archiving!</a:t>
            </a:r>
            <a:endParaRPr lang="en-A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– Asteroids </a:t>
            </a:r>
            <a:r>
              <a:rPr lang="en-A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step – Paste (or open) the light curve report</a:t>
            </a:r>
          </a:p>
          <a:p>
            <a:r>
              <a:rPr lang="en-AU" dirty="0" smtClean="0"/>
              <a:t>Second step – click</a:t>
            </a:r>
          </a:p>
          <a:p>
            <a:endParaRPr lang="en-AU" dirty="0" smtClean="0"/>
          </a:p>
          <a:p>
            <a:pPr>
              <a:buNone/>
            </a:pPr>
            <a:r>
              <a:rPr lang="en-AU" dirty="0" smtClean="0"/>
              <a:t>and then enter the details.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39194"/>
            <a:ext cx="2512293" cy="71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653136"/>
            <a:ext cx="8229600" cy="2016224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Site details can be set as default values</a:t>
            </a:r>
          </a:p>
          <a:p>
            <a:r>
              <a:rPr lang="en-AU" dirty="0" smtClean="0"/>
              <a:t>Click </a:t>
            </a:r>
            <a:r>
              <a:rPr lang="en-AU" i="1" dirty="0" smtClean="0">
                <a:solidFill>
                  <a:srgbClr val="C00000"/>
                </a:solidFill>
              </a:rPr>
              <a:t>Get coords from Star </a:t>
            </a:r>
            <a:r>
              <a:rPr lang="en-AU" dirty="0" smtClean="0"/>
              <a:t>to retrieve equivalents</a:t>
            </a:r>
          </a:p>
          <a:p>
            <a:r>
              <a:rPr lang="en-AU" dirty="0" smtClean="0"/>
              <a:t>Click </a:t>
            </a:r>
            <a:r>
              <a:rPr lang="en-AU" i="1" dirty="0" smtClean="0">
                <a:solidFill>
                  <a:schemeClr val="accent2">
                    <a:lumMod val="50000"/>
                  </a:schemeClr>
                </a:solidFill>
              </a:rPr>
              <a:t>Transfer data and Exit</a:t>
            </a:r>
            <a:r>
              <a:rPr lang="en-AU" i="1" dirty="0" smtClean="0"/>
              <a:t> </a:t>
            </a:r>
            <a:r>
              <a:rPr lang="en-AU" dirty="0" smtClean="0"/>
              <a:t>when done</a:t>
            </a:r>
          </a:p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5451503" cy="426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Reporting a light curve – Asteroids </a:t>
            </a:r>
            <a:r>
              <a:rPr lang="en-A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Select the start and end of the segment of the light curve to be reported – as per lunar </a:t>
            </a:r>
            <a:r>
              <a:rPr lang="en-AU" dirty="0" err="1" smtClean="0"/>
              <a:t>occs</a:t>
            </a:r>
            <a:r>
              <a:rPr lang="en-AU" dirty="0" smtClean="0"/>
              <a:t>. However the light curve will usually be </a:t>
            </a:r>
            <a:r>
              <a:rPr lang="en-AU" i="1" dirty="0" smtClean="0"/>
              <a:t>much</a:t>
            </a:r>
            <a:r>
              <a:rPr lang="en-AU" dirty="0" smtClean="0"/>
              <a:t> longer</a:t>
            </a:r>
          </a:p>
          <a:p>
            <a:r>
              <a:rPr lang="en-AU" dirty="0" smtClean="0"/>
              <a:t>Save as per lunar </a:t>
            </a:r>
            <a:r>
              <a:rPr lang="en-AU" dirty="0" err="1" smtClean="0"/>
              <a:t>occs</a:t>
            </a:r>
            <a:r>
              <a:rPr lang="en-AU" dirty="0" smtClean="0"/>
              <a:t>. The light curve will be saved in the same location as lunar light curves</a:t>
            </a:r>
          </a:p>
          <a:p>
            <a:r>
              <a:rPr lang="en-AU" dirty="0" smtClean="0"/>
              <a:t>Submit in same manner as for lunar light curves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Viewing light curves</a:t>
            </a:r>
            <a:endParaRPr lang="en-A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5432"/>
            <a:ext cx="8229600" cy="4635896"/>
          </a:xfrm>
        </p:spPr>
        <p:txBody>
          <a:bodyPr/>
          <a:lstStyle/>
          <a:p>
            <a:r>
              <a:rPr lang="en-AU" dirty="0" smtClean="0"/>
              <a:t>The light curves are a download in Occult</a:t>
            </a:r>
          </a:p>
          <a:p>
            <a:r>
              <a:rPr lang="en-AU" dirty="0" smtClean="0"/>
              <a:t>Light curves can be viewed by star number</a:t>
            </a:r>
          </a:p>
          <a:p>
            <a:r>
              <a:rPr lang="en-AU" dirty="0" smtClean="0"/>
              <a:t>In Lunar occultation predictions – stars with a light curve available are flagged. The light curves can be viewed via the right-click menu</a:t>
            </a:r>
          </a:p>
          <a:p>
            <a:endParaRPr lang="en-AU" dirty="0" smtClean="0"/>
          </a:p>
          <a:p>
            <a:r>
              <a:rPr lang="en-AU" dirty="0" smtClean="0"/>
              <a:t>Currently, </a:t>
            </a:r>
            <a:r>
              <a:rPr lang="en-AU" dirty="0" smtClean="0"/>
              <a:t>over 1,600 </a:t>
            </a:r>
            <a:r>
              <a:rPr lang="en-AU" dirty="0" smtClean="0"/>
              <a:t>light curves </a:t>
            </a:r>
            <a:r>
              <a:rPr lang="en-AU" dirty="0" smtClean="0"/>
              <a:t>available. </a:t>
            </a:r>
            <a:r>
              <a:rPr lang="en-AU" dirty="0" smtClean="0"/>
              <a:t>Soon to </a:t>
            </a:r>
            <a:r>
              <a:rPr lang="en-AU" smtClean="0"/>
              <a:t>be &gt;2000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24</a:t>
            </a:fld>
            <a:endParaRPr lang="en-A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Any questions?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627784" y="1052736"/>
          <a:ext cx="3848100" cy="5478463"/>
        </p:xfrm>
        <a:graphic>
          <a:graphicData uri="http://schemas.openxmlformats.org/presentationml/2006/ole">
            <p:oleObj spid="_x0000_s1026" name="Clip" r:id="rId3" imgW="3848040" imgH="5478120" progId="">
              <p:embed/>
            </p:oleObj>
          </a:graphicData>
        </a:graphic>
      </p:graphicFrame>
      <p:pic>
        <p:nvPicPr>
          <p:cNvPr id="7" name="Picture 3" descr="C:\Users\DaveH Admin\AppData\Local\Microsoft\Windows\Temporary Internet Files\Content.IE5\HEP3D7CW\MM90023644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44522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Example VizieR plot &amp; options</a:t>
            </a:r>
            <a:endParaRPr lang="en-A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3</a:t>
            </a:fld>
            <a:endParaRPr lang="en-AU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631" y="1412776"/>
            <a:ext cx="454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780928"/>
            <a:ext cx="32861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Essential premise</a:t>
            </a:r>
            <a:endParaRPr lang="en-A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A video recording at </a:t>
            </a:r>
            <a:r>
              <a:rPr lang="en-AU" dirty="0" smtClean="0"/>
              <a:t>30fps </a:t>
            </a:r>
            <a:r>
              <a:rPr lang="en-AU" dirty="0" smtClean="0"/>
              <a:t>will easily attain an angular resolution of 0.01” in a lunar occultation, </a:t>
            </a:r>
          </a:p>
          <a:p>
            <a:r>
              <a:rPr lang="en-AU" dirty="0" smtClean="0"/>
              <a:t>this is a factor of at least 50 greater than resolution provided by normal telescopes subject to the Earth’s atmosphere; even better than Gaia</a:t>
            </a:r>
          </a:p>
          <a:p>
            <a:pPr>
              <a:buNone/>
            </a:pPr>
            <a:r>
              <a:rPr lang="en-AU" sz="3900" b="1" dirty="0" smtClean="0"/>
              <a:t>∴</a:t>
            </a:r>
            <a:r>
              <a:rPr lang="en-AU" dirty="0" smtClean="0"/>
              <a:t> Video recording lunar occultations provides a tool for surveying the size &amp;/or presence of companions at a resolution of ~0.01”, in an 11° band centred on the ecliptic,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AU" sz="3500" dirty="0" smtClean="0"/>
              <a:t>Prior to ~2000, almost all occultation observations were made visually</a:t>
            </a:r>
          </a:p>
          <a:p>
            <a:r>
              <a:rPr lang="en-AU" sz="3500" dirty="0" smtClean="0"/>
              <a:t>The objective was to determine </a:t>
            </a:r>
            <a:r>
              <a:rPr lang="en-AU" sz="3500" i="1" dirty="0" smtClean="0"/>
              <a:t>the </a:t>
            </a:r>
            <a:r>
              <a:rPr lang="en-AU" sz="3500" i="1" u="sng" dirty="0" smtClean="0"/>
              <a:t>time</a:t>
            </a:r>
            <a:r>
              <a:rPr lang="en-AU" sz="3500" i="1" dirty="0" smtClean="0"/>
              <a:t> of the event</a:t>
            </a:r>
            <a:r>
              <a:rPr lang="en-AU" sz="3500" dirty="0" smtClean="0"/>
              <a:t> – and nothing else</a:t>
            </a:r>
          </a:p>
          <a:p>
            <a:r>
              <a:rPr lang="en-AU" sz="3500" dirty="0" smtClean="0"/>
              <a:t>Lunar occultations: measure the irregularity in the Earth’s rotation</a:t>
            </a:r>
          </a:p>
          <a:p>
            <a:r>
              <a:rPr lang="en-AU" sz="3500" dirty="0" smtClean="0"/>
              <a:t>Asteroidal occultations: measure the size and sh</a:t>
            </a:r>
            <a:r>
              <a:rPr lang="en-AU" dirty="0" smtClean="0"/>
              <a:t>ape of asteroids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(2)</a:t>
            </a:r>
            <a:endParaRPr lang="en-AU" sz="32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high speed photoelectric observations of lunar occultations have been made since the 60’s. Number is small, and used large telescopes</a:t>
            </a:r>
          </a:p>
          <a:p>
            <a:r>
              <a:rPr lang="en-AU" dirty="0" smtClean="0"/>
              <a:t>Discovered double stars, measured stellar diameters (and light distribution across large stars such as </a:t>
            </a:r>
            <a:r>
              <a:rPr lang="en-AU" dirty="0" err="1" smtClean="0"/>
              <a:t>Aldebaran</a:t>
            </a:r>
            <a:r>
              <a:rPr lang="en-AU" dirty="0" smtClean="0"/>
              <a:t> &amp; </a:t>
            </a:r>
            <a:r>
              <a:rPr lang="en-AU" dirty="0" err="1" smtClean="0"/>
              <a:t>Antares</a:t>
            </a:r>
            <a:r>
              <a:rPr lang="en-AU" dirty="0" smtClean="0"/>
              <a:t>), and had to deal with Fresnel diffraction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(3)</a:t>
            </a:r>
            <a:endParaRPr lang="en-AU" sz="32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Amateurs started using video from about 2000</a:t>
            </a:r>
          </a:p>
          <a:p>
            <a:r>
              <a:rPr lang="en-AU" dirty="0" smtClean="0"/>
              <a:t>For many years, video analysed visually via video playback</a:t>
            </a:r>
          </a:p>
          <a:p>
            <a:r>
              <a:rPr lang="en-AU" dirty="0" smtClean="0"/>
              <a:t>Some (most notably in Europe) converted individual frames into FITS files, and used ‘traditional’ CCD imaging tools to conduct a photometric measure of the star over a series of FITS files</a:t>
            </a:r>
          </a:p>
          <a:p>
            <a:r>
              <a:rPr lang="en-AU" dirty="0" smtClean="0"/>
              <a:t>But focus remained on establishing the event time, and not on the light curve </a:t>
            </a:r>
            <a:r>
              <a:rPr lang="en-AU" i="1" dirty="0" smtClean="0"/>
              <a:t>per 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(4)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~2005 – Limovie - the first tool that enabled simple but reliable measurement of a video</a:t>
            </a:r>
          </a:p>
          <a:p>
            <a:r>
              <a:rPr lang="en-AU" dirty="0" smtClean="0"/>
              <a:t>KIWI-OSD – a device to reliably insert a GPS-based time stamp on videos</a:t>
            </a:r>
          </a:p>
          <a:p>
            <a:r>
              <a:rPr lang="en-AU" dirty="0" smtClean="0"/>
              <a:t>Tangra – a second tool for measuring video – focussed primarily on asteroidal events</a:t>
            </a:r>
          </a:p>
          <a:p>
            <a:r>
              <a:rPr lang="en-AU" dirty="0" smtClean="0"/>
              <a:t>IOTA-VTI – a replacement for the KIWI-OSD </a:t>
            </a:r>
            <a:r>
              <a:rPr lang="en-AU" sz="2800" dirty="0" smtClean="0">
                <a:solidFill>
                  <a:srgbClr val="C00000"/>
                </a:solidFill>
              </a:rPr>
              <a:t>(which had been withdrawn from sale)</a:t>
            </a:r>
            <a:endParaRPr lang="en-AU" dirty="0" smtClean="0">
              <a:solidFill>
                <a:srgbClr val="C0000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history </a:t>
            </a:r>
            <a:r>
              <a:rPr lang="en-AU" sz="32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(5)</a:t>
            </a:r>
            <a:endParaRPr lang="en-AU" sz="5400" b="1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By 2010, video recoding of occultations, using a time inserter, had become the norm</a:t>
            </a:r>
          </a:p>
          <a:p>
            <a:r>
              <a:rPr lang="en-AU" dirty="0" smtClean="0"/>
              <a:t>Occasionally people noted steps in their light curves as measured by Limovie or </a:t>
            </a:r>
            <a:r>
              <a:rPr lang="en-AU" dirty="0" err="1" smtClean="0"/>
              <a:t>Tangra</a:t>
            </a:r>
            <a:endParaRPr lang="en-AU" dirty="0" smtClean="0"/>
          </a:p>
          <a:p>
            <a:r>
              <a:rPr lang="en-AU" dirty="0" smtClean="0"/>
              <a:t>A system was developed to report and analyse double stars measured or discovered in this way</a:t>
            </a:r>
          </a:p>
          <a:p>
            <a:r>
              <a:rPr lang="en-AU" dirty="0" smtClean="0"/>
              <a:t>However many stars previously reported as double by visual observers did not display step events on a video measurement. Many showed gradual events, consistent with either Fresnel diffraction or stellar diameter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E4AF-C462-4D78-B72E-770F8C9CB4DF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1160</Words>
  <Application>Microsoft Office PowerPoint</Application>
  <PresentationFormat>On-screen Show (4:3)</PresentationFormat>
  <Paragraphs>117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Office Theme</vt:lpstr>
      <vt:lpstr>Clip</vt:lpstr>
      <vt:lpstr>Archiving occultation  light curves</vt:lpstr>
      <vt:lpstr>Occultation light curves  now on VizieR !!!</vt:lpstr>
      <vt:lpstr>Example VizieR plot &amp; options</vt:lpstr>
      <vt:lpstr>Essential premise</vt:lpstr>
      <vt:lpstr>Some history</vt:lpstr>
      <vt:lpstr>Some history (2)</vt:lpstr>
      <vt:lpstr>Some history (3)</vt:lpstr>
      <vt:lpstr>Some history (4)</vt:lpstr>
      <vt:lpstr>Some history (5)</vt:lpstr>
      <vt:lpstr>Some history (6)</vt:lpstr>
      <vt:lpstr>Some history (7)</vt:lpstr>
      <vt:lpstr>K2 fields</vt:lpstr>
      <vt:lpstr>Basic principle</vt:lpstr>
      <vt:lpstr>Archiving at VizieR</vt:lpstr>
      <vt:lpstr>Reporting a light curve - Lunar</vt:lpstr>
      <vt:lpstr>Reporting a light curve – Lunar (2)</vt:lpstr>
      <vt:lpstr>Reporting a light curve – Lunar (3)</vt:lpstr>
      <vt:lpstr>Reporting a light curve – Lunar (4)</vt:lpstr>
      <vt:lpstr>Reporting a light curve – Asteroids</vt:lpstr>
      <vt:lpstr>Reporting a light curve – Asteroids 2</vt:lpstr>
      <vt:lpstr>Slide 21</vt:lpstr>
      <vt:lpstr>Reporting a light curve – Asteroids 3</vt:lpstr>
      <vt:lpstr>Viewing light curves</vt:lpstr>
      <vt:lpstr>Slide 24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DaveH</dc:creator>
  <cp:lastModifiedBy>Dave Herald</cp:lastModifiedBy>
  <cp:revision>116</cp:revision>
  <dcterms:created xsi:type="dcterms:W3CDTF">2016-03-01T10:19:34Z</dcterms:created>
  <dcterms:modified xsi:type="dcterms:W3CDTF">2016-07-25T04:54:20Z</dcterms:modified>
</cp:coreProperties>
</file>